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256" r:id="rId5"/>
    <p:sldId id="279" r:id="rId6"/>
    <p:sldId id="257" r:id="rId7"/>
    <p:sldId id="271" r:id="rId8"/>
    <p:sldId id="317" r:id="rId9"/>
    <p:sldId id="311" r:id="rId10"/>
    <p:sldId id="280" r:id="rId11"/>
    <p:sldId id="282" r:id="rId12"/>
    <p:sldId id="312" r:id="rId13"/>
    <p:sldId id="313" r:id="rId14"/>
    <p:sldId id="314" r:id="rId15"/>
    <p:sldId id="328" r:id="rId16"/>
    <p:sldId id="259" r:id="rId17"/>
    <p:sldId id="325" r:id="rId18"/>
    <p:sldId id="318" r:id="rId19"/>
    <p:sldId id="324" r:id="rId20"/>
    <p:sldId id="319" r:id="rId21"/>
    <p:sldId id="316" r:id="rId22"/>
    <p:sldId id="321" r:id="rId23"/>
    <p:sldId id="327" r:id="rId24"/>
    <p:sldId id="320" r:id="rId25"/>
    <p:sldId id="329" r:id="rId26"/>
    <p:sldId id="330" r:id="rId27"/>
    <p:sldId id="310" r:id="rId28"/>
    <p:sldId id="262" r:id="rId29"/>
    <p:sldId id="332" r:id="rId30"/>
    <p:sldId id="331" r:id="rId31"/>
    <p:sldId id="333" r:id="rId32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51" autoAdjust="0"/>
    <p:restoredTop sz="95033" autoAdjust="0"/>
  </p:normalViewPr>
  <p:slideViewPr>
    <p:cSldViewPr snapToGrid="0" snapToObjects="1" showGuides="1">
      <p:cViewPr>
        <p:scale>
          <a:sx n="100" d="100"/>
          <a:sy n="100" d="100"/>
        </p:scale>
        <p:origin x="1363" y="2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03.06.2024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03/06/2024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393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lang="en-US" sz="800" b="0" i="0" smtClean="0">
                <a:effectLst/>
              </a:defRPr>
            </a:lvl1pPr>
          </a:lstStyle>
          <a:p>
            <a:r>
              <a:rPr lang="fr-FR" dirty="0" err="1"/>
              <a:t>School</a:t>
            </a:r>
            <a:r>
              <a:rPr lang="fr-FR" dirty="0"/>
              <a:t> of </a:t>
            </a:r>
            <a:r>
              <a:rPr lang="fr-FR" dirty="0" err="1"/>
              <a:t>Engeneering</a:t>
            </a:r>
            <a:r>
              <a:rPr lang="fr-FR" dirty="0"/>
              <a:t> </a:t>
            </a:r>
            <a:r>
              <a:rPr lang="en-US" b="0" i="0" dirty="0">
                <a:solidFill>
                  <a:srgbClr val="454545"/>
                </a:solidFill>
                <a:effectLst/>
                <a:latin typeface="Arial" panose="020B0604020202020204" pitchFamily="34" charset="0"/>
              </a:rPr>
              <a:t>IMT </a:t>
            </a:r>
            <a:r>
              <a:rPr lang="fr-FR" dirty="0"/>
              <a:t>Q-LAB </a:t>
            </a:r>
            <a:r>
              <a:rPr lang="fr-FR" dirty="0" err="1"/>
              <a:t>project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en-CH"/>
              <a:t>FINAL  / NAME PRESENTATION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 dirty="0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5A5C923-5A79-224D-A6A6-8267C6475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3200" dirty="0" err="1"/>
              <a:t>Automatic</a:t>
            </a:r>
            <a:r>
              <a:rPr lang="fr-FR" sz="3200" dirty="0"/>
              <a:t> Image Segmentation of Light-</a:t>
            </a:r>
            <a:r>
              <a:rPr lang="fr-FR" sz="3200" dirty="0" err="1"/>
              <a:t>Sheet</a:t>
            </a:r>
            <a:r>
              <a:rPr lang="fr-FR" sz="3200" dirty="0"/>
              <a:t> </a:t>
            </a:r>
            <a:r>
              <a:rPr lang="fr-FR" sz="3200" dirty="0" err="1"/>
              <a:t>Zebrafish</a:t>
            </a:r>
            <a:r>
              <a:rPr lang="fr-FR" sz="3200" dirty="0"/>
              <a:t> Scans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34F3CA74-E434-844A-9C90-0FE7EB8DBF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MICROBS </a:t>
            </a:r>
            <a:r>
              <a:rPr lang="fr-FR" dirty="0" err="1"/>
              <a:t>Lab</a:t>
            </a:r>
            <a:endParaRPr lang="fr-FR" dirty="0"/>
          </a:p>
          <a:p>
            <a:r>
              <a:rPr lang="fr-FR" dirty="0" err="1"/>
              <a:t>Supervising</a:t>
            </a:r>
            <a:r>
              <a:rPr lang="fr-FR" dirty="0"/>
              <a:t> Professor : Selman </a:t>
            </a:r>
            <a:r>
              <a:rPr lang="fr-FR" dirty="0" err="1"/>
              <a:t>Sakar</a:t>
            </a:r>
            <a:endParaRPr lang="fr-FR" dirty="0"/>
          </a:p>
          <a:p>
            <a:r>
              <a:rPr lang="fr-FR" dirty="0" err="1"/>
              <a:t>Supervising</a:t>
            </a:r>
            <a:r>
              <a:rPr lang="fr-FR" dirty="0"/>
              <a:t> TA :      Artur Krzysztof Banach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3BCA55-E2C0-5C4E-89C0-5D85ED2FB4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GB" dirty="0"/>
              <a:t>Aly </a:t>
            </a:r>
            <a:r>
              <a:rPr lang="en-GB" dirty="0" err="1"/>
              <a:t>Elbindary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A3154D-FCB0-A34B-BBBC-167C625558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49" y="4175150"/>
            <a:ext cx="946151" cy="507975"/>
          </a:xfrm>
        </p:spPr>
        <p:txBody>
          <a:bodyPr/>
          <a:lstStyle/>
          <a:p>
            <a:r>
              <a:rPr lang="fr-FR" dirty="0" err="1"/>
              <a:t>School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of Engineering </a:t>
            </a:r>
            <a:r>
              <a:rPr lang="en-GB" dirty="0">
                <a:solidFill>
                  <a:srgbClr val="454545"/>
                </a:solidFill>
              </a:rPr>
              <a:t>MICROBS</a:t>
            </a:r>
            <a:endParaRPr lang="fr-FR" dirty="0">
              <a:highlight>
                <a:srgbClr val="FF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0A2255-C397-A06D-1A1D-9DA8434E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114599"/>
            <a:ext cx="2835525" cy="233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E9658F-AFEE-493E-A984-D2476272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32518"/>
            <a:ext cx="7726363" cy="59687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ea typeface="Times New Roman" panose="02020603050405020304" pitchFamily="18" charset="0"/>
              </a:rPr>
              <a:t>Raw Data Adaptation</a:t>
            </a:r>
          </a:p>
          <a:p>
            <a:endParaRPr lang="en-CH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E44B-096C-490A-BF5B-D8D028A5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5263"/>
            <a:ext cx="3667125" cy="107275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C705E-93B7-4553-B70A-791F5B0C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Robotics Semester Project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05F68-4A39-45DE-8F31-C449CD4D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F3F22-C3CF-4E91-AEB5-D2EE681C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9" name="Picture 8" descr="A bright light in the sky&#10;&#10;Description automatically generated">
            <a:extLst>
              <a:ext uri="{FF2B5EF4-FFF2-40B4-BE49-F238E27FC236}">
                <a16:creationId xmlns:a16="http://schemas.microsoft.com/office/drawing/2014/main" id="{5BC7B07D-0E4F-F23D-12F8-8B409F8F5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96" y="1805271"/>
            <a:ext cx="2890911" cy="2890911"/>
          </a:xfrm>
          <a:prstGeom prst="rect">
            <a:avLst/>
          </a:prstGeom>
        </p:spPr>
      </p:pic>
      <p:pic>
        <p:nvPicPr>
          <p:cNvPr id="11" name="Picture 10" descr="A black and white image of a line of arrows&#10;&#10;Description automatically generated with medium confidence">
            <a:extLst>
              <a:ext uri="{FF2B5EF4-FFF2-40B4-BE49-F238E27FC236}">
                <a16:creationId xmlns:a16="http://schemas.microsoft.com/office/drawing/2014/main" id="{58EC58E9-D389-168A-38E5-FC9B9B4A8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394" y="1788758"/>
            <a:ext cx="2890910" cy="28909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8DCFA5-0168-EEB9-25F2-7970FB3F7BE7}"/>
              </a:ext>
            </a:extLst>
          </p:cNvPr>
          <p:cNvSpPr txBox="1"/>
          <p:nvPr/>
        </p:nvSpPr>
        <p:spPr>
          <a:xfrm>
            <a:off x="1441827" y="1259367"/>
            <a:ext cx="259321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Raw Zebrafish Frame </a:t>
            </a:r>
            <a:r>
              <a:rPr lang="en-GB" dirty="0">
                <a:highlight>
                  <a:srgbClr val="FFFFFF"/>
                </a:highlight>
                <a:latin typeface="Arial" panose="020B0604020202020204" pitchFamily="34" charset="0"/>
              </a:rPr>
              <a:t>Loaded Without Adaptation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3898E-28C5-B471-A269-01FDFCB3664E}"/>
              </a:ext>
            </a:extLst>
          </p:cNvPr>
          <p:cNvSpPr txBox="1"/>
          <p:nvPr/>
        </p:nvSpPr>
        <p:spPr>
          <a:xfrm>
            <a:off x="5087239" y="1248649"/>
            <a:ext cx="259321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Raw Mask Frame </a:t>
            </a:r>
            <a:r>
              <a:rPr lang="en-GB" dirty="0">
                <a:highlight>
                  <a:srgbClr val="FFFFFF"/>
                </a:highlight>
                <a:latin typeface="Arial" panose="020B0604020202020204" pitchFamily="34" charset="0"/>
              </a:rPr>
              <a:t>Loaded Without Adaptation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8504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E9658F-AFEE-493E-A984-D2476272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955" y="671137"/>
            <a:ext cx="7726363" cy="59687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ea typeface="Times New Roman" panose="02020603050405020304" pitchFamily="18" charset="0"/>
              </a:rPr>
              <a:t>Raw Data Adaptation</a:t>
            </a:r>
          </a:p>
          <a:p>
            <a:endParaRPr lang="en-CH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E44B-096C-490A-BF5B-D8D028A5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5263"/>
            <a:ext cx="3667125" cy="107275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C705E-93B7-4553-B70A-791F5B0C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Robotics Semester Project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05F68-4A39-45DE-8F31-C449CD4D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F3F22-C3CF-4E91-AEB5-D2EE681C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9" name="Picture 8" descr="A bright light in the sky&#10;&#10;Description automatically generated">
            <a:extLst>
              <a:ext uri="{FF2B5EF4-FFF2-40B4-BE49-F238E27FC236}">
                <a16:creationId xmlns:a16="http://schemas.microsoft.com/office/drawing/2014/main" id="{5BC7B07D-0E4F-F23D-12F8-8B409F8F5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387" y="1329397"/>
            <a:ext cx="1416413" cy="141641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ED277CC-02E1-FE9A-C0BE-8506C9BC6D0D}"/>
              </a:ext>
            </a:extLst>
          </p:cNvPr>
          <p:cNvSpPr/>
          <p:nvPr/>
        </p:nvSpPr>
        <p:spPr>
          <a:xfrm>
            <a:off x="3896876" y="1893623"/>
            <a:ext cx="1005840" cy="282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close-up&#10;&#10;Description automatically generated">
            <a:extLst>
              <a:ext uri="{FF2B5EF4-FFF2-40B4-BE49-F238E27FC236}">
                <a16:creationId xmlns:a16="http://schemas.microsoft.com/office/drawing/2014/main" id="{EE2F0C49-B134-0665-2D0A-330E1631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409" y="1329397"/>
            <a:ext cx="1422210" cy="1422210"/>
          </a:xfrm>
          <a:prstGeom prst="rect">
            <a:avLst/>
          </a:prstGeom>
        </p:spPr>
      </p:pic>
      <p:pic>
        <p:nvPicPr>
          <p:cNvPr id="12" name="Picture 11" descr="A black and white image of a line of arrows&#10;&#10;Description automatically generated with medium confidence">
            <a:extLst>
              <a:ext uri="{FF2B5EF4-FFF2-40B4-BE49-F238E27FC236}">
                <a16:creationId xmlns:a16="http://schemas.microsoft.com/office/drawing/2014/main" id="{FD505FEB-29D7-C57E-D2B6-F2C8074ED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489" y="3206921"/>
            <a:ext cx="1401846" cy="140184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16618F4E-AC64-9F87-188E-C145EF15B45B}"/>
              </a:ext>
            </a:extLst>
          </p:cNvPr>
          <p:cNvSpPr/>
          <p:nvPr/>
        </p:nvSpPr>
        <p:spPr>
          <a:xfrm>
            <a:off x="2488481" y="3766762"/>
            <a:ext cx="1005840" cy="282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black background with white arrows&#10;&#10;Description automatically generated">
            <a:extLst>
              <a:ext uri="{FF2B5EF4-FFF2-40B4-BE49-F238E27FC236}">
                <a16:creationId xmlns:a16="http://schemas.microsoft.com/office/drawing/2014/main" id="{ADAA7B41-423C-08C5-3E60-CF05D7598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873" y="3234215"/>
            <a:ext cx="1401846" cy="140184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060DA1C0-C7B8-A3CF-F12E-9CEB2DD4DEF7}"/>
              </a:ext>
            </a:extLst>
          </p:cNvPr>
          <p:cNvSpPr/>
          <p:nvPr/>
        </p:nvSpPr>
        <p:spPr>
          <a:xfrm>
            <a:off x="5326063" y="3766762"/>
            <a:ext cx="1005840" cy="282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F9F56B59-2E8A-85C2-5814-FA77401D0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809" y="3234215"/>
            <a:ext cx="1401846" cy="1401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BB594-36F7-6151-C54E-CB219FA22045}"/>
              </a:ext>
            </a:extLst>
          </p:cNvPr>
          <p:cNvSpPr txBox="1"/>
          <p:nvPr/>
        </p:nvSpPr>
        <p:spPr>
          <a:xfrm>
            <a:off x="1657412" y="1006022"/>
            <a:ext cx="259321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Before Pixel Conversion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42592-CB6A-6630-55E2-9DDC03CFB3D6}"/>
              </a:ext>
            </a:extLst>
          </p:cNvPr>
          <p:cNvSpPr txBox="1"/>
          <p:nvPr/>
        </p:nvSpPr>
        <p:spPr>
          <a:xfrm>
            <a:off x="4593904" y="1006022"/>
            <a:ext cx="259321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After Pixel Conversion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5A855E-0C78-2A76-451B-D1A4C811416C}"/>
              </a:ext>
            </a:extLst>
          </p:cNvPr>
          <p:cNvSpPr txBox="1"/>
          <p:nvPr/>
        </p:nvSpPr>
        <p:spPr>
          <a:xfrm>
            <a:off x="360802" y="2922249"/>
            <a:ext cx="259321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Raw Mask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C8DE5F-8FB8-67BA-E754-FEA0A186E1B3}"/>
              </a:ext>
            </a:extLst>
          </p:cNvPr>
          <p:cNvSpPr txBox="1"/>
          <p:nvPr/>
        </p:nvSpPr>
        <p:spPr>
          <a:xfrm>
            <a:off x="2831387" y="2922249"/>
            <a:ext cx="3267999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90° Rotation Around </a:t>
            </a:r>
            <a:r>
              <a:rPr lang="en-GB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Center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7923C2-9E36-5B2B-AAFA-4CFBE6F23EE7}"/>
              </a:ext>
            </a:extLst>
          </p:cNvPr>
          <p:cNvSpPr txBox="1"/>
          <p:nvPr/>
        </p:nvSpPr>
        <p:spPr>
          <a:xfrm>
            <a:off x="5919212" y="2774900"/>
            <a:ext cx="257048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180° Rotation Around Middle</a:t>
            </a:r>
          </a:p>
          <a:p>
            <a:pPr algn="ctr"/>
            <a:r>
              <a:rPr lang="en-GB" dirty="0">
                <a:highlight>
                  <a:srgbClr val="FFFFFF"/>
                </a:highlight>
                <a:latin typeface="Arial" panose="020B0604020202020204" pitchFamily="34" charset="0"/>
              </a:rPr>
              <a:t>Horizontal Axis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688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E9658F-AFEE-493E-A984-D2476272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32518"/>
            <a:ext cx="7726363" cy="59687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ea typeface="Times New Roman" panose="02020603050405020304" pitchFamily="18" charset="0"/>
              </a:rPr>
              <a:t>Loss Function &amp; Evaluation Metrics</a:t>
            </a:r>
          </a:p>
          <a:p>
            <a:endParaRPr lang="en-CH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E44B-096C-490A-BF5B-D8D028A5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5263"/>
            <a:ext cx="3667125" cy="107275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C705E-93B7-4553-B70A-791F5B0C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Robotics Semester Project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05F68-4A39-45DE-8F31-C449CD4D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F3F22-C3CF-4E91-AEB5-D2EE681C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11" name="Picture 10" descr="A diagram of a diagram of a diagram of a diagram of a diagram of a diagram of a diagram of a diagram of a diagram of a diagram of a diagram of a diagram of a diagram of&#10;&#10;Description automatically generated">
            <a:extLst>
              <a:ext uri="{FF2B5EF4-FFF2-40B4-BE49-F238E27FC236}">
                <a16:creationId xmlns:a16="http://schemas.microsoft.com/office/drawing/2014/main" id="{3A0BA58F-5A51-09AB-EE8E-2C0C72FED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512" y="2248061"/>
            <a:ext cx="2926976" cy="21629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EB4F454-BBF5-23ED-E115-8E14741B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24" y="2081415"/>
            <a:ext cx="3263705" cy="7259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87F9CE-1DAB-286A-1211-946DF7CDF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874" y="2864712"/>
            <a:ext cx="1981063" cy="6946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CD8B96D-1E1A-ACC8-9D57-05D65F4FE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512" y="3576969"/>
            <a:ext cx="2160193" cy="3251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5B475B-8F67-C34C-7F99-13C3CC308086}"/>
              </a:ext>
            </a:extLst>
          </p:cNvPr>
          <p:cNvSpPr txBox="1"/>
          <p:nvPr/>
        </p:nvSpPr>
        <p:spPr>
          <a:xfrm>
            <a:off x="5339645" y="1698038"/>
            <a:ext cx="329159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Evaluation Metric : Intersection over Union (</a:t>
            </a:r>
            <a:r>
              <a:rPr lang="en-GB" dirty="0" err="1"/>
              <a:t>IoU</a:t>
            </a:r>
            <a:r>
              <a:rPr lang="en-GB" dirty="0"/>
              <a:t>) [7]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7E6F9-90AA-8E76-CBF6-AA7F6321B6AE}"/>
              </a:ext>
            </a:extLst>
          </p:cNvPr>
          <p:cNvSpPr txBox="1"/>
          <p:nvPr/>
        </p:nvSpPr>
        <p:spPr>
          <a:xfrm>
            <a:off x="1330411" y="1801914"/>
            <a:ext cx="32915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 Function : Focal Loss [3]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6034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6A5DF-98DA-2646-BF29-216D95B51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E98268-DCAB-2F4E-BCED-FA785F468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8B80C510-1275-1646-B3D2-A5ED0A32F2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952CCD-1A2D-6041-BF6C-A17301F408C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 err="1"/>
              <a:t>Robotics</a:t>
            </a:r>
            <a:r>
              <a:rPr lang="fr-CH" dirty="0"/>
              <a:t> </a:t>
            </a:r>
            <a:r>
              <a:rPr lang="fr-CH" dirty="0" err="1"/>
              <a:t>Semester</a:t>
            </a:r>
            <a:r>
              <a:rPr lang="fr-CH" dirty="0"/>
              <a:t> Project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D9A0770-B5CA-8A4C-9027-98426284A4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E4FE11-EC73-0F4B-90BC-9E6AF20A83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4791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E9658F-AFEE-493E-A984-D2476272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600258"/>
            <a:ext cx="7726363" cy="596879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Finetuning SAM – Version :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facebook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/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sam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-vit-base (93.7M)</a:t>
            </a:r>
            <a:endParaRPr lang="en-CH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E44B-096C-490A-BF5B-D8D028A5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5263"/>
            <a:ext cx="3667125" cy="1072753"/>
          </a:xfrm>
        </p:spPr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C705E-93B7-4553-B70A-791F5B0C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 err="1"/>
              <a:t>Robotics</a:t>
            </a:r>
            <a:r>
              <a:rPr lang="fr-CH" dirty="0"/>
              <a:t> </a:t>
            </a:r>
            <a:r>
              <a:rPr lang="fr-CH" dirty="0" err="1"/>
              <a:t>Semester</a:t>
            </a:r>
            <a:r>
              <a:rPr lang="fr-CH" dirty="0"/>
              <a:t> Project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05F68-4A39-45DE-8F31-C449CD4D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F3F22-C3CF-4E91-AEB5-D2EE681C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38009-EC71-61FE-3224-D2D8A4B15621}"/>
              </a:ext>
            </a:extLst>
          </p:cNvPr>
          <p:cNvSpPr txBox="1"/>
          <p:nvPr/>
        </p:nvSpPr>
        <p:spPr>
          <a:xfrm>
            <a:off x="2230224" y="978661"/>
            <a:ext cx="1016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 Loss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70D1D-32FB-D2B3-8A04-59291B23D63A}"/>
              </a:ext>
            </a:extLst>
          </p:cNvPr>
          <p:cNvSpPr txBox="1"/>
          <p:nvPr/>
        </p:nvSpPr>
        <p:spPr>
          <a:xfrm>
            <a:off x="5732321" y="981194"/>
            <a:ext cx="1016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 </a:t>
            </a:r>
            <a:r>
              <a:rPr lang="en-GB" dirty="0" err="1"/>
              <a:t>IoU</a:t>
            </a:r>
            <a:endParaRPr lang="en-GB" dirty="0"/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50C4A5-724B-53C3-1FF9-3550A07C81DC}"/>
              </a:ext>
            </a:extLst>
          </p:cNvPr>
          <p:cNvSpPr txBox="1"/>
          <p:nvPr/>
        </p:nvSpPr>
        <p:spPr>
          <a:xfrm>
            <a:off x="2279156" y="3019956"/>
            <a:ext cx="1016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Loss</a:t>
            </a: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B96C0-5F4B-7F73-85CE-9BCF757AEBC4}"/>
              </a:ext>
            </a:extLst>
          </p:cNvPr>
          <p:cNvSpPr txBox="1"/>
          <p:nvPr/>
        </p:nvSpPr>
        <p:spPr>
          <a:xfrm>
            <a:off x="5732321" y="3044848"/>
            <a:ext cx="1016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</a:t>
            </a:r>
            <a:r>
              <a:rPr lang="en-GB" dirty="0" err="1"/>
              <a:t>IoU</a:t>
            </a:r>
            <a:endParaRPr lang="en-GB" dirty="0"/>
          </a:p>
          <a:p>
            <a:endParaRPr lang="en-GB" dirty="0"/>
          </a:p>
        </p:txBody>
      </p:sp>
      <p:pic>
        <p:nvPicPr>
          <p:cNvPr id="10" name="Picture 9" descr="A graph with a line&#10;&#10;Description automatically generated">
            <a:extLst>
              <a:ext uri="{FF2B5EF4-FFF2-40B4-BE49-F238E27FC236}">
                <a16:creationId xmlns:a16="http://schemas.microsoft.com/office/drawing/2014/main" id="{D2874E0A-1154-0F38-997C-93C9C1227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518" y="1300907"/>
            <a:ext cx="2193699" cy="1645274"/>
          </a:xfrm>
          <a:prstGeom prst="rect">
            <a:avLst/>
          </a:prstGeom>
        </p:spPr>
      </p:pic>
      <p:pic>
        <p:nvPicPr>
          <p:cNvPr id="13" name="Picture 12" descr="A graph with a line going up&#10;&#10;Description automatically generated">
            <a:extLst>
              <a:ext uri="{FF2B5EF4-FFF2-40B4-BE49-F238E27FC236}">
                <a16:creationId xmlns:a16="http://schemas.microsoft.com/office/drawing/2014/main" id="{6F124833-94ED-1C7D-721F-DC6B77742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684" y="1300907"/>
            <a:ext cx="2193698" cy="1645274"/>
          </a:xfrm>
          <a:prstGeom prst="rect">
            <a:avLst/>
          </a:prstGeom>
        </p:spPr>
      </p:pic>
      <p:pic>
        <p:nvPicPr>
          <p:cNvPr id="16" name="Picture 15" descr="A graph with a line&#10;&#10;Description automatically generated">
            <a:extLst>
              <a:ext uri="{FF2B5EF4-FFF2-40B4-BE49-F238E27FC236}">
                <a16:creationId xmlns:a16="http://schemas.microsoft.com/office/drawing/2014/main" id="{2899E725-05DA-88AD-0393-1A934A84E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61" y="3316643"/>
            <a:ext cx="2328612" cy="1696392"/>
          </a:xfrm>
          <a:prstGeom prst="rect">
            <a:avLst/>
          </a:prstGeom>
        </p:spPr>
      </p:pic>
      <p:pic>
        <p:nvPicPr>
          <p:cNvPr id="18" name="Picture 1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F2414A25-3838-6795-0929-CD5E9AAF8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822" y="3367761"/>
            <a:ext cx="2159422" cy="164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67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E9658F-AFEE-493E-A984-D2476272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32518"/>
            <a:ext cx="7726363" cy="596879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Finetuning SAM – Version :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facebook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/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sam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-vit-base (93.7M)</a:t>
            </a:r>
            <a:endParaRPr lang="en-CH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E44B-096C-490A-BF5B-D8D028A5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5263"/>
            <a:ext cx="3667125" cy="1072753"/>
          </a:xfrm>
        </p:spPr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C705E-93B7-4553-B70A-791F5B0C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 err="1"/>
              <a:t>Robotics</a:t>
            </a:r>
            <a:r>
              <a:rPr lang="fr-CH" dirty="0"/>
              <a:t> </a:t>
            </a:r>
            <a:r>
              <a:rPr lang="fr-CH" dirty="0" err="1"/>
              <a:t>Semester</a:t>
            </a:r>
            <a:r>
              <a:rPr lang="fr-CH" dirty="0"/>
              <a:t> Project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05F68-4A39-45DE-8F31-C449CD4D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F3F22-C3CF-4E91-AEB5-D2EE681C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F65F7635-9A7F-4FDD-AAA3-EDB082677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26" y="1208094"/>
            <a:ext cx="4997548" cy="1732541"/>
          </a:xfrm>
          <a:prstGeom prst="rect">
            <a:avLst/>
          </a:prstGeom>
        </p:spPr>
      </p:pic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56F4ACC3-C3DF-FFEC-DD63-3ECD722E1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224" y="3069135"/>
            <a:ext cx="4997550" cy="173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71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E9658F-AFEE-493E-A984-D2476272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600258"/>
            <a:ext cx="7726363" cy="596879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Finetuning SAM – Version :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facebook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/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sam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-vit-huge (641M)</a:t>
            </a:r>
            <a:endParaRPr lang="en-CH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E44B-096C-490A-BF5B-D8D028A5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5263"/>
            <a:ext cx="3667125" cy="1072753"/>
          </a:xfrm>
        </p:spPr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C705E-93B7-4553-B70A-791F5B0C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 err="1"/>
              <a:t>Robotics</a:t>
            </a:r>
            <a:r>
              <a:rPr lang="fr-CH" dirty="0"/>
              <a:t> </a:t>
            </a:r>
            <a:r>
              <a:rPr lang="fr-CH" dirty="0" err="1"/>
              <a:t>Semester</a:t>
            </a:r>
            <a:r>
              <a:rPr lang="fr-CH" dirty="0"/>
              <a:t> Project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05F68-4A39-45DE-8F31-C449CD4D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F3F22-C3CF-4E91-AEB5-D2EE681C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38009-EC71-61FE-3224-D2D8A4B15621}"/>
              </a:ext>
            </a:extLst>
          </p:cNvPr>
          <p:cNvSpPr txBox="1"/>
          <p:nvPr/>
        </p:nvSpPr>
        <p:spPr>
          <a:xfrm>
            <a:off x="2230224" y="978661"/>
            <a:ext cx="1016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 Loss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70D1D-32FB-D2B3-8A04-59291B23D63A}"/>
              </a:ext>
            </a:extLst>
          </p:cNvPr>
          <p:cNvSpPr txBox="1"/>
          <p:nvPr/>
        </p:nvSpPr>
        <p:spPr>
          <a:xfrm>
            <a:off x="5732321" y="981194"/>
            <a:ext cx="1016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 </a:t>
            </a:r>
            <a:r>
              <a:rPr lang="en-GB" dirty="0" err="1"/>
              <a:t>IoU</a:t>
            </a:r>
            <a:endParaRPr lang="en-GB" dirty="0"/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50C4A5-724B-53C3-1FF9-3550A07C81DC}"/>
              </a:ext>
            </a:extLst>
          </p:cNvPr>
          <p:cNvSpPr txBox="1"/>
          <p:nvPr/>
        </p:nvSpPr>
        <p:spPr>
          <a:xfrm>
            <a:off x="2279156" y="3119784"/>
            <a:ext cx="1016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Loss</a:t>
            </a: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B96C0-5F4B-7F73-85CE-9BCF757AEBC4}"/>
              </a:ext>
            </a:extLst>
          </p:cNvPr>
          <p:cNvSpPr txBox="1"/>
          <p:nvPr/>
        </p:nvSpPr>
        <p:spPr>
          <a:xfrm>
            <a:off x="5732321" y="3119784"/>
            <a:ext cx="1016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</a:t>
            </a:r>
            <a:r>
              <a:rPr lang="en-GB" dirty="0" err="1"/>
              <a:t>IoU</a:t>
            </a:r>
            <a:endParaRPr lang="en-GB" dirty="0"/>
          </a:p>
          <a:p>
            <a:endParaRPr lang="en-GB" dirty="0"/>
          </a:p>
        </p:txBody>
      </p:sp>
      <p:pic>
        <p:nvPicPr>
          <p:cNvPr id="12" name="Picture 11" descr="A graph with a line&#10;&#10;Description automatically generated">
            <a:extLst>
              <a:ext uri="{FF2B5EF4-FFF2-40B4-BE49-F238E27FC236}">
                <a16:creationId xmlns:a16="http://schemas.microsoft.com/office/drawing/2014/main" id="{CA367446-8EDE-EB8D-A405-F418D6E69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95" y="1367844"/>
            <a:ext cx="2272546" cy="1681061"/>
          </a:xfrm>
          <a:prstGeom prst="rect">
            <a:avLst/>
          </a:prstGeom>
        </p:spPr>
      </p:pic>
      <p:pic>
        <p:nvPicPr>
          <p:cNvPr id="14" name="Picture 13" descr="A graph with a line&#10;&#10;Description automatically generated">
            <a:extLst>
              <a:ext uri="{FF2B5EF4-FFF2-40B4-BE49-F238E27FC236}">
                <a16:creationId xmlns:a16="http://schemas.microsoft.com/office/drawing/2014/main" id="{FCEFD838-C0FC-1774-5EA7-123F0A4BB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684" y="1367844"/>
            <a:ext cx="2193698" cy="1671389"/>
          </a:xfrm>
          <a:prstGeom prst="rect">
            <a:avLst/>
          </a:prstGeom>
        </p:spPr>
      </p:pic>
      <p:pic>
        <p:nvPicPr>
          <p:cNvPr id="15" name="Picture 14" descr="A graph with a line&#10;&#10;Description automatically generated">
            <a:extLst>
              <a:ext uri="{FF2B5EF4-FFF2-40B4-BE49-F238E27FC236}">
                <a16:creationId xmlns:a16="http://schemas.microsoft.com/office/drawing/2014/main" id="{DE2402BA-F339-00FC-AD91-2009443EC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290" y="3373699"/>
            <a:ext cx="2294291" cy="1671389"/>
          </a:xfrm>
          <a:prstGeom prst="rect">
            <a:avLst/>
          </a:prstGeom>
        </p:spPr>
      </p:pic>
      <p:pic>
        <p:nvPicPr>
          <p:cNvPr id="17" name="Picture 16" descr="A graph with a line&#10;&#10;Description automatically generated">
            <a:extLst>
              <a:ext uri="{FF2B5EF4-FFF2-40B4-BE49-F238E27FC236}">
                <a16:creationId xmlns:a16="http://schemas.microsoft.com/office/drawing/2014/main" id="{1866855C-3863-8E11-D5EF-9B0E137BA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217" y="3382656"/>
            <a:ext cx="2204632" cy="165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86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E9658F-AFEE-493E-A984-D2476272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32518"/>
            <a:ext cx="7726363" cy="596879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Finetuning SAM – Version :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facebook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/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sam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-vit-huge (641M)</a:t>
            </a:r>
            <a:endParaRPr lang="en-CH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E44B-096C-490A-BF5B-D8D028A5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5263"/>
            <a:ext cx="3667125" cy="1072753"/>
          </a:xfrm>
        </p:spPr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C705E-93B7-4553-B70A-791F5B0C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 err="1"/>
              <a:t>Robotics</a:t>
            </a:r>
            <a:r>
              <a:rPr lang="fr-CH" dirty="0"/>
              <a:t> </a:t>
            </a:r>
            <a:r>
              <a:rPr lang="fr-CH" dirty="0" err="1"/>
              <a:t>Semester</a:t>
            </a:r>
            <a:r>
              <a:rPr lang="fr-CH" dirty="0"/>
              <a:t> Project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05F68-4A39-45DE-8F31-C449CD4D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F3F22-C3CF-4E91-AEB5-D2EE681C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A8500A5C-360B-5A3D-AC21-4A82D4181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218" y="1259665"/>
            <a:ext cx="5023564" cy="1741560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649E18E7-5052-45BF-6A21-066A1A348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18" y="3163180"/>
            <a:ext cx="5023566" cy="17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22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E9658F-AFEE-493E-A984-D2476272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600258"/>
            <a:ext cx="7726363" cy="596879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Finetuning SAM – Version :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wanglab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/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medsam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-vit-base</a:t>
            </a:r>
            <a:endParaRPr lang="en-CH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E44B-096C-490A-BF5B-D8D028A5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5263"/>
            <a:ext cx="3667125" cy="1072753"/>
          </a:xfrm>
        </p:spPr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C705E-93B7-4553-B70A-791F5B0C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 err="1"/>
              <a:t>Robotics</a:t>
            </a:r>
            <a:r>
              <a:rPr lang="fr-CH" dirty="0"/>
              <a:t> </a:t>
            </a:r>
            <a:r>
              <a:rPr lang="fr-CH" dirty="0" err="1"/>
              <a:t>Semester</a:t>
            </a:r>
            <a:r>
              <a:rPr lang="fr-CH" dirty="0"/>
              <a:t> Project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05F68-4A39-45DE-8F31-C449CD4D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F3F22-C3CF-4E91-AEB5-D2EE681C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10" name="Picture 9" descr="A graph with a line&#10;&#10;Description automatically generated">
            <a:extLst>
              <a:ext uri="{FF2B5EF4-FFF2-40B4-BE49-F238E27FC236}">
                <a16:creationId xmlns:a16="http://schemas.microsoft.com/office/drawing/2014/main" id="{27A5E4BA-C111-173D-FB76-8A1876508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26" y="3396460"/>
            <a:ext cx="2240659" cy="1611637"/>
          </a:xfrm>
          <a:prstGeom prst="rect">
            <a:avLst/>
          </a:prstGeom>
        </p:spPr>
      </p:pic>
      <p:pic>
        <p:nvPicPr>
          <p:cNvPr id="13" name="Picture 12" descr="A graph with a line going up&#10;&#10;Description automatically generated">
            <a:extLst>
              <a:ext uri="{FF2B5EF4-FFF2-40B4-BE49-F238E27FC236}">
                <a16:creationId xmlns:a16="http://schemas.microsoft.com/office/drawing/2014/main" id="{B56E5E5D-BB4B-88DA-9771-ED4856FEB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274" y="1281273"/>
            <a:ext cx="2228518" cy="1671389"/>
          </a:xfrm>
          <a:prstGeom prst="rect">
            <a:avLst/>
          </a:prstGeom>
        </p:spPr>
      </p:pic>
      <p:pic>
        <p:nvPicPr>
          <p:cNvPr id="16" name="Picture 15" descr="A graph with a line&#10;&#10;Description automatically generated">
            <a:extLst>
              <a:ext uri="{FF2B5EF4-FFF2-40B4-BE49-F238E27FC236}">
                <a16:creationId xmlns:a16="http://schemas.microsoft.com/office/drawing/2014/main" id="{76021401-79D9-9245-8744-30E82A0F2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178" y="1316033"/>
            <a:ext cx="2228517" cy="1671389"/>
          </a:xfrm>
          <a:prstGeom prst="rect">
            <a:avLst/>
          </a:prstGeom>
        </p:spPr>
      </p:pic>
      <p:pic>
        <p:nvPicPr>
          <p:cNvPr id="18" name="Picture 17" descr="A graph with a line&#10;&#10;Description automatically generated">
            <a:extLst>
              <a:ext uri="{FF2B5EF4-FFF2-40B4-BE49-F238E27FC236}">
                <a16:creationId xmlns:a16="http://schemas.microsoft.com/office/drawing/2014/main" id="{44FEC303-60CF-B49D-870A-7E3FE9ABF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274" y="3402755"/>
            <a:ext cx="2228518" cy="1671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F38009-EC71-61FE-3224-D2D8A4B15621}"/>
              </a:ext>
            </a:extLst>
          </p:cNvPr>
          <p:cNvSpPr txBox="1"/>
          <p:nvPr/>
        </p:nvSpPr>
        <p:spPr>
          <a:xfrm>
            <a:off x="2230224" y="978661"/>
            <a:ext cx="1016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 Loss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70D1D-32FB-D2B3-8A04-59291B23D63A}"/>
              </a:ext>
            </a:extLst>
          </p:cNvPr>
          <p:cNvSpPr txBox="1"/>
          <p:nvPr/>
        </p:nvSpPr>
        <p:spPr>
          <a:xfrm>
            <a:off x="5732321" y="981194"/>
            <a:ext cx="1016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 </a:t>
            </a:r>
            <a:r>
              <a:rPr lang="en-GB" dirty="0" err="1"/>
              <a:t>IoU</a:t>
            </a:r>
            <a:endParaRPr lang="en-GB" dirty="0"/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50C4A5-724B-53C3-1FF9-3550A07C81DC}"/>
              </a:ext>
            </a:extLst>
          </p:cNvPr>
          <p:cNvSpPr txBox="1"/>
          <p:nvPr/>
        </p:nvSpPr>
        <p:spPr>
          <a:xfrm>
            <a:off x="2279156" y="3119784"/>
            <a:ext cx="1016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Loss</a:t>
            </a: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B96C0-5F4B-7F73-85CE-9BCF757AEBC4}"/>
              </a:ext>
            </a:extLst>
          </p:cNvPr>
          <p:cNvSpPr txBox="1"/>
          <p:nvPr/>
        </p:nvSpPr>
        <p:spPr>
          <a:xfrm>
            <a:off x="5732321" y="3119784"/>
            <a:ext cx="10164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Test </a:t>
            </a:r>
            <a:r>
              <a:rPr lang="en-GB" dirty="0" err="1"/>
              <a:t>IoU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084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E9658F-AFEE-493E-A984-D2476272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32518"/>
            <a:ext cx="7726363" cy="596879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Finetuning SAM – Version : 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wanglab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/</a:t>
            </a:r>
            <a:r>
              <a:rPr lang="en-GB" sz="24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medsam</a:t>
            </a: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-vit-base</a:t>
            </a:r>
            <a:endParaRPr lang="en-CH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E44B-096C-490A-BF5B-D8D028A5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5263"/>
            <a:ext cx="3667125" cy="1072753"/>
          </a:xfrm>
        </p:spPr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C705E-93B7-4553-B70A-791F5B0C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 err="1"/>
              <a:t>Robotics</a:t>
            </a:r>
            <a:r>
              <a:rPr lang="fr-CH" dirty="0"/>
              <a:t> </a:t>
            </a:r>
            <a:r>
              <a:rPr lang="fr-CH" dirty="0" err="1"/>
              <a:t>Semester</a:t>
            </a:r>
            <a:r>
              <a:rPr lang="fr-CH" dirty="0"/>
              <a:t> Project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05F68-4A39-45DE-8F31-C449CD4D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F3F22-C3CF-4E91-AEB5-D2EE681C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472CFC4-4E5E-F1DB-59A6-FC872F862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217" y="1259665"/>
            <a:ext cx="5023566" cy="1741560"/>
          </a:xfrm>
          <a:prstGeom prst="rect">
            <a:avLst/>
          </a:prstGeom>
        </p:spPr>
      </p:pic>
      <p:pic>
        <p:nvPicPr>
          <p:cNvPr id="27" name="Picture 26" descr="A screenshot of a video game&#10;&#10;Description automatically generated">
            <a:extLst>
              <a:ext uri="{FF2B5EF4-FFF2-40B4-BE49-F238E27FC236}">
                <a16:creationId xmlns:a16="http://schemas.microsoft.com/office/drawing/2014/main" id="{9849BC7E-E4CC-641E-5CD4-ADE5A4A75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217" y="3111134"/>
            <a:ext cx="5023566" cy="17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11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E9658F-AFEE-493E-A984-D2476272B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00000"/>
                </a:solidFill>
                <a:ea typeface="Calibri" panose="020F0502020204030204" pitchFamily="34" charset="0"/>
              </a:rPr>
              <a:t>Background &amp; Objectives</a:t>
            </a:r>
            <a:endParaRPr lang="en-GB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ea typeface="Calibri" panose="020F0502020204030204" pitchFamily="34" charset="0"/>
              </a:rPr>
              <a:t>Methodology</a:t>
            </a:r>
          </a:p>
          <a:p>
            <a:r>
              <a:rPr lang="en-GB" dirty="0">
                <a:solidFill>
                  <a:srgbClr val="000000"/>
                </a:solidFill>
                <a:ea typeface="Calibri" panose="020F0502020204030204" pitchFamily="34" charset="0"/>
              </a:rPr>
              <a:t>Results</a:t>
            </a:r>
          </a:p>
          <a:p>
            <a:r>
              <a:rPr lang="en-GB" dirty="0">
                <a:solidFill>
                  <a:srgbClr val="000000"/>
                </a:solidFill>
                <a:ea typeface="Calibri" panose="020F0502020204030204" pitchFamily="34" charset="0"/>
              </a:rPr>
              <a:t>Discussion</a:t>
            </a:r>
            <a:endParaRPr lang="en-CH" dirty="0"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E44B-096C-490A-BF5B-D8D028A5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C705E-93B7-4553-B70A-791F5B0C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Robotics Semester Project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05F68-4A39-45DE-8F31-C449CD4D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F3F22-C3CF-4E91-AEB5-D2EE681C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3602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E9658F-AFEE-493E-A984-D2476272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600258"/>
            <a:ext cx="7726363" cy="596879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Finetuning SAM – Multi-Class Image Segmentation</a:t>
            </a:r>
            <a:endParaRPr lang="en-CH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E44B-096C-490A-BF5B-D8D028A5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5263"/>
            <a:ext cx="3667125" cy="1072753"/>
          </a:xfrm>
        </p:spPr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C705E-93B7-4553-B70A-791F5B0C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 err="1"/>
              <a:t>Robotics</a:t>
            </a:r>
            <a:r>
              <a:rPr lang="fr-CH" dirty="0"/>
              <a:t> </a:t>
            </a:r>
            <a:r>
              <a:rPr lang="fr-CH" dirty="0" err="1"/>
              <a:t>Semester</a:t>
            </a:r>
            <a:r>
              <a:rPr lang="fr-CH" dirty="0"/>
              <a:t> Project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05F68-4A39-45DE-8F31-C449CD4D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81098"/>
            <a:ext cx="3543260" cy="512762"/>
          </a:xfrm>
        </p:spPr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F3F22-C3CF-4E91-AEB5-D2EE681C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AADAD7E0-D0E9-1A6B-9AC4-8CF023D1C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67" y="1431546"/>
            <a:ext cx="5793264" cy="20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37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F21C7-56BC-A74B-BA53-D2D4021D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Discussion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E3DCC4-356B-A340-9BF5-39AD9E375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0124D-0355-C54B-9126-82BC6AB6B3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/>
              <a:t>Robotics Semester Project 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9178B4-D530-1544-B47E-4E68F08892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454505-BBFF-0C7E-43CE-794BD4EE28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7034"/>
            <a:ext cx="3667125" cy="51435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7261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E9658F-AFEE-493E-A984-D2476272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600258"/>
            <a:ext cx="7726363" cy="596879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Results Analysis – Which Model Yields The Better Results?</a:t>
            </a:r>
            <a:endParaRPr lang="en-CH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E44B-096C-490A-BF5B-D8D028A5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5263"/>
            <a:ext cx="3667125" cy="1072753"/>
          </a:xfrm>
        </p:spPr>
        <p:txBody>
          <a:bodyPr/>
          <a:lstStyle/>
          <a:p>
            <a:r>
              <a:rPr lang="en-US" dirty="0"/>
              <a:t>Discussion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C705E-93B7-4553-B70A-791F5B0C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 err="1"/>
              <a:t>Robotics</a:t>
            </a:r>
            <a:r>
              <a:rPr lang="fr-CH" dirty="0"/>
              <a:t> </a:t>
            </a:r>
            <a:r>
              <a:rPr lang="fr-CH" dirty="0" err="1"/>
              <a:t>Semester</a:t>
            </a:r>
            <a:r>
              <a:rPr lang="fr-CH" dirty="0"/>
              <a:t> Project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05F68-4A39-45DE-8F31-C449CD4D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81098"/>
            <a:ext cx="3543260" cy="512762"/>
          </a:xfrm>
        </p:spPr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F3F22-C3CF-4E91-AEB5-D2EE681C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0033F0ED-FC9C-854C-3AD9-178F1EBD5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10" y="1333608"/>
            <a:ext cx="3291593" cy="11411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777361-3DBA-C5C3-16C2-9501A6F50537}"/>
              </a:ext>
            </a:extLst>
          </p:cNvPr>
          <p:cNvSpPr txBox="1"/>
          <p:nvPr/>
        </p:nvSpPr>
        <p:spPr>
          <a:xfrm>
            <a:off x="736610" y="1008662"/>
            <a:ext cx="32915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facebook</a:t>
            </a:r>
            <a:r>
              <a:rPr lang="en-GB" dirty="0"/>
              <a:t>/</a:t>
            </a:r>
            <a:r>
              <a:rPr lang="en-GB" dirty="0" err="1"/>
              <a:t>sam</a:t>
            </a:r>
            <a:r>
              <a:rPr lang="en-GB" dirty="0"/>
              <a:t>-vit-huge Model inferences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DFADE-4988-E9DE-F395-61185F45D5CC}"/>
              </a:ext>
            </a:extLst>
          </p:cNvPr>
          <p:cNvSpPr txBox="1"/>
          <p:nvPr/>
        </p:nvSpPr>
        <p:spPr>
          <a:xfrm>
            <a:off x="4864544" y="1001628"/>
            <a:ext cx="35401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wanglab</a:t>
            </a:r>
            <a:r>
              <a:rPr lang="en-GB" dirty="0"/>
              <a:t>/</a:t>
            </a:r>
            <a:r>
              <a:rPr lang="en-GB" dirty="0" err="1"/>
              <a:t>medsam</a:t>
            </a:r>
            <a:r>
              <a:rPr lang="en-GB" dirty="0"/>
              <a:t>-vit-base Model inferences</a:t>
            </a:r>
          </a:p>
          <a:p>
            <a:endParaRPr lang="en-GB" dirty="0"/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FC64D3D9-49C7-AA9A-7B66-B2BADFBB9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824" y="1340265"/>
            <a:ext cx="3291593" cy="1141123"/>
          </a:xfrm>
          <a:prstGeom prst="rect">
            <a:avLst/>
          </a:prstGeom>
        </p:spPr>
      </p:pic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13EFD3A6-114E-07F0-F7E6-FD8715838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9" y="2540324"/>
            <a:ext cx="3291594" cy="1141124"/>
          </a:xfrm>
          <a:prstGeom prst="rect">
            <a:avLst/>
          </a:prstGeom>
        </p:spPr>
      </p:pic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99E56188-A8AB-E6CE-3D2B-F528E233C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824" y="2540324"/>
            <a:ext cx="3291592" cy="1141123"/>
          </a:xfrm>
          <a:prstGeom prst="rect">
            <a:avLst/>
          </a:prstGeom>
        </p:spPr>
      </p:pic>
      <p:pic>
        <p:nvPicPr>
          <p:cNvPr id="19" name="Picture 18" descr="A screenshot of a video game&#10;&#10;Description automatically generated">
            <a:extLst>
              <a:ext uri="{FF2B5EF4-FFF2-40B4-BE49-F238E27FC236}">
                <a16:creationId xmlns:a16="http://schemas.microsoft.com/office/drawing/2014/main" id="{E2C930BA-C169-06C9-58F7-0630E459E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9" y="3722533"/>
            <a:ext cx="3291592" cy="1141122"/>
          </a:xfrm>
          <a:prstGeom prst="rect">
            <a:avLst/>
          </a:prstGeom>
        </p:spPr>
      </p:pic>
      <p:pic>
        <p:nvPicPr>
          <p:cNvPr id="21" name="Picture 20" descr="A screenshot of a video game&#10;&#10;Description automatically generated">
            <a:extLst>
              <a:ext uri="{FF2B5EF4-FFF2-40B4-BE49-F238E27FC236}">
                <a16:creationId xmlns:a16="http://schemas.microsoft.com/office/drawing/2014/main" id="{A0F7CB8C-D3D0-8E91-4445-043D6AD4D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8824" y="3737565"/>
            <a:ext cx="3291592" cy="114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79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E9658F-AFEE-493E-A984-D2476272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605" y="773853"/>
            <a:ext cx="7726363" cy="596879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Drawbacks of SAM &amp; Potential Improvements</a:t>
            </a:r>
            <a:endParaRPr lang="en-CH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E44B-096C-490A-BF5B-D8D028A5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5263"/>
            <a:ext cx="3667125" cy="1072753"/>
          </a:xfrm>
        </p:spPr>
        <p:txBody>
          <a:bodyPr/>
          <a:lstStyle/>
          <a:p>
            <a:r>
              <a:rPr lang="en-US" dirty="0"/>
              <a:t>Discussion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C705E-93B7-4553-B70A-791F5B0C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 err="1"/>
              <a:t>Robotics</a:t>
            </a:r>
            <a:r>
              <a:rPr lang="fr-CH" dirty="0"/>
              <a:t> </a:t>
            </a:r>
            <a:r>
              <a:rPr lang="fr-CH" dirty="0" err="1"/>
              <a:t>Semester</a:t>
            </a:r>
            <a:r>
              <a:rPr lang="fr-CH" dirty="0"/>
              <a:t> Project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05F68-4A39-45DE-8F31-C449CD4D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81098"/>
            <a:ext cx="3543260" cy="512762"/>
          </a:xfrm>
        </p:spPr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F3F22-C3CF-4E91-AEB5-D2EE681C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89F88DA5-403C-D9D1-0059-B95BA379409D}"/>
              </a:ext>
            </a:extLst>
          </p:cNvPr>
          <p:cNvSpPr txBox="1">
            <a:spLocks/>
          </p:cNvSpPr>
          <p:nvPr/>
        </p:nvSpPr>
        <p:spPr>
          <a:xfrm>
            <a:off x="848605" y="2279447"/>
            <a:ext cx="3591212" cy="1072753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Hyperparameter Search</a:t>
            </a:r>
          </a:p>
          <a:p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Multi-Class Segmentation Fix</a:t>
            </a:r>
          </a:p>
          <a:p>
            <a:r>
              <a:rPr lang="en-GB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Data Augmentation &amp; Improvements</a:t>
            </a:r>
          </a:p>
          <a:p>
            <a:endParaRPr lang="en-CH" sz="1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600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81609715-E676-2D09-8395-689590748A2E}"/>
              </a:ext>
            </a:extLst>
          </p:cNvPr>
          <p:cNvSpPr txBox="1">
            <a:spLocks/>
          </p:cNvSpPr>
          <p:nvPr/>
        </p:nvSpPr>
        <p:spPr>
          <a:xfrm>
            <a:off x="770340" y="1892510"/>
            <a:ext cx="7726363" cy="596879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Improvements List :</a:t>
            </a:r>
            <a:endParaRPr lang="en-CH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600" dirty="0"/>
          </a:p>
        </p:txBody>
      </p:sp>
      <p:pic>
        <p:nvPicPr>
          <p:cNvPr id="14" name="Picture 13" descr="A screen shot of a grey background&#10;&#10;Description automatically generated">
            <a:extLst>
              <a:ext uri="{FF2B5EF4-FFF2-40B4-BE49-F238E27FC236}">
                <a16:creationId xmlns:a16="http://schemas.microsoft.com/office/drawing/2014/main" id="{0F8C5058-4FE9-7C18-4F81-5C15711C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040" y="2070708"/>
            <a:ext cx="2262974" cy="21795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3FC839-6F97-53B4-E48E-8823ED29F50A}"/>
              </a:ext>
            </a:extLst>
          </p:cNvPr>
          <p:cNvSpPr txBox="1"/>
          <p:nvPr/>
        </p:nvSpPr>
        <p:spPr>
          <a:xfrm>
            <a:off x="5261380" y="1718434"/>
            <a:ext cx="32915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Prompt Bounding Box Example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7649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8C2303-32F1-B840-8826-D5D2A570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&amp; Conclusion</a:t>
            </a:r>
            <a:endParaRPr lang="fr-FR" dirty="0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5B64B0A5-AFC4-9D4F-91AB-92F73D0D1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B9CEE1-BEF6-B540-A7CE-B486EF9362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 err="1"/>
              <a:t>Robotics</a:t>
            </a:r>
            <a:r>
              <a:rPr lang="fr-CH" dirty="0"/>
              <a:t> </a:t>
            </a:r>
            <a:r>
              <a:rPr lang="fr-CH" dirty="0" err="1"/>
              <a:t>Semester</a:t>
            </a:r>
            <a:r>
              <a:rPr lang="fr-CH" dirty="0"/>
              <a:t> Project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659368-9571-8644-98C3-28A3170DC8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64CCD5-5BA5-E94A-A85A-BF62861AAB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FF511A-DF09-361C-6E24-4C52A5060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685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93B10A-ED1A-8846-97E5-AD42E8205C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/>
              <a:t>Robotics Semester Project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EF8F98-392F-EF4F-9223-2F5272E090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FECB62-E718-184B-8A74-3DEFF72656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38D484B-818F-2D49-8CFB-08CC9BC8A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2182982" cy="582513"/>
          </a:xfrm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BCF061-C9D4-7EFA-FF3B-781B99D90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698" y="678375"/>
            <a:ext cx="6094062" cy="386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98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93B10A-ED1A-8846-97E5-AD42E8205C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/>
              <a:t>Robotics Semester Project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EF8F98-392F-EF4F-9223-2F5272E090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FECB62-E718-184B-8A74-3DEFF72656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38D484B-818F-2D49-8CFB-08CC9BC8A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2182982" cy="582513"/>
          </a:xfrm>
        </p:spPr>
        <p:txBody>
          <a:bodyPr/>
          <a:lstStyle/>
          <a:p>
            <a:r>
              <a:rPr lang="en-GB" dirty="0"/>
              <a:t>Appendix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014C8-3375-D760-13E1-4E7BF59DE3D8}"/>
              </a:ext>
            </a:extLst>
          </p:cNvPr>
          <p:cNvSpPr txBox="1"/>
          <p:nvPr/>
        </p:nvSpPr>
        <p:spPr>
          <a:xfrm>
            <a:off x="781590" y="574379"/>
            <a:ext cx="46125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Python Functions that Allow Proper Mask Rotation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B2EF6D-467B-8063-2866-00842A8E4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690" y="1018125"/>
            <a:ext cx="3464619" cy="364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48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93B10A-ED1A-8846-97E5-AD42E8205C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/>
              <a:t>Robotics Semester Project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EF8F98-392F-EF4F-9223-2F5272E090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FECB62-E718-184B-8A74-3DEFF72656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38D484B-818F-2D49-8CFB-08CC9BC8A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2182982" cy="582513"/>
          </a:xfrm>
        </p:spPr>
        <p:txBody>
          <a:bodyPr/>
          <a:lstStyle/>
          <a:p>
            <a:r>
              <a:rPr lang="en-GB" dirty="0"/>
              <a:t>Appendix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6D9E9-6B2A-7621-1CB7-64E34D0E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35" y="1563688"/>
            <a:ext cx="4877130" cy="2145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5014C8-3375-D760-13E1-4E7BF59DE3D8}"/>
              </a:ext>
            </a:extLst>
          </p:cNvPr>
          <p:cNvSpPr txBox="1"/>
          <p:nvPr/>
        </p:nvSpPr>
        <p:spPr>
          <a:xfrm>
            <a:off x="781590" y="828295"/>
            <a:ext cx="46125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Python Function that Allows .</a:t>
            </a:r>
            <a:r>
              <a:rPr lang="en-GB" dirty="0" err="1"/>
              <a:t>tif</a:t>
            </a:r>
            <a:r>
              <a:rPr lang="en-GB" dirty="0"/>
              <a:t> Pixel Value Conversion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7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93B10A-ED1A-8846-97E5-AD42E8205C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/>
              <a:t>Robotics Semester Project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8EF8F98-392F-EF4F-9223-2F5272E090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FECB62-E718-184B-8A74-3DEFF72656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38D484B-818F-2D49-8CFB-08CC9BC8A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2182982" cy="582513"/>
          </a:xfrm>
        </p:spPr>
        <p:txBody>
          <a:bodyPr/>
          <a:lstStyle/>
          <a:p>
            <a:r>
              <a:rPr lang="en-GB" dirty="0"/>
              <a:t>Appendix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014C8-3375-D760-13E1-4E7BF59DE3D8}"/>
              </a:ext>
            </a:extLst>
          </p:cNvPr>
          <p:cNvSpPr txBox="1"/>
          <p:nvPr/>
        </p:nvSpPr>
        <p:spPr>
          <a:xfrm>
            <a:off x="904875" y="776980"/>
            <a:ext cx="46125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Python Code for Multi-Class SAM Model</a:t>
            </a:r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4DA844-D806-9409-0D23-02EFFCC9C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35" y="1307096"/>
            <a:ext cx="4750530" cy="250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80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F21C7-56BC-A74B-BA53-D2D4021D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Background &amp; Objectives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E3DCC4-356B-A340-9BF5-39AD9E375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0124D-0355-C54B-9126-82BC6AB6B3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/>
              <a:t>Robotics Semester Project 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9178B4-D530-1544-B47E-4E68F08892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454505-BBFF-0C7E-43CE-794BD4EE28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7034"/>
            <a:ext cx="3667125" cy="51435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9070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E9658F-AFEE-493E-A984-D2476272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32518"/>
            <a:ext cx="7726363" cy="471267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What do we want to achieve? Why?</a:t>
            </a:r>
            <a:endParaRPr lang="en-CH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E44B-096C-490A-BF5B-D8D028A5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&amp; Motivation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C705E-93B7-4553-B70A-791F5B0C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Robotics Semester Project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05F68-4A39-45DE-8F31-C449CD4D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F3F22-C3CF-4E91-AEB5-D2EE681C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149BA49-012B-E85A-BE1C-1C6D903CD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960"/>
          <a:stretch/>
        </p:blipFill>
        <p:spPr>
          <a:xfrm>
            <a:off x="904875" y="1398303"/>
            <a:ext cx="7723063" cy="256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69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E9658F-AFEE-493E-A984-D2476272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32518"/>
            <a:ext cx="7726363" cy="471267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What do we want to achieve? Why?</a:t>
            </a:r>
            <a:endParaRPr lang="en-CH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E44B-096C-490A-BF5B-D8D028A5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&amp; Motivation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C705E-93B7-4553-B70A-791F5B0C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Robotics Semester Project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05F68-4A39-45DE-8F31-C449CD4D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F3F22-C3CF-4E91-AEB5-D2EE681C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8" name="Picture 7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638E5CDB-D50B-7521-52D0-61448CE8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306391"/>
            <a:ext cx="57150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0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3B900-C4A0-B639-116E-0FA92598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35734-A914-519E-9DD6-FB516E1EE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91A242-A7D1-3F00-7B54-076431247A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7D261-CD60-27B8-DA42-0B71FD719D1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GB" dirty="0"/>
              <a:t>Robotics Semester Project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2CFDE-0574-C77A-BF0C-8FDFBD318A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9BA24-56F6-6169-9743-7A8B34A2007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192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E9658F-AFEE-493E-A984-D2476272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32518"/>
            <a:ext cx="7726363" cy="471267"/>
          </a:xfrm>
        </p:spPr>
        <p:txBody>
          <a:bodyPr/>
          <a:lstStyle/>
          <a:p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Manual Segmentation</a:t>
            </a:r>
            <a:endParaRPr lang="en-CH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E44B-096C-490A-BF5B-D8D028A5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5263"/>
            <a:ext cx="3667125" cy="107275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C705E-93B7-4553-B70A-791F5B0C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Robotics Semester Project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05F68-4A39-45DE-8F31-C449CD4D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F3F22-C3CF-4E91-AEB5-D2EE681C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6" name="grow_from_seeds_fast">
            <a:hlinkClick r:id="" action="ppaction://media"/>
            <a:extLst>
              <a:ext uri="{FF2B5EF4-FFF2-40B4-BE49-F238E27FC236}">
                <a16:creationId xmlns:a16="http://schemas.microsoft.com/office/drawing/2014/main" id="{E8E69ABE-03B6-B6A3-50EB-248F23C40B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9540" y="1328945"/>
            <a:ext cx="4607414" cy="259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2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E9658F-AFEE-493E-A984-D2476272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32518"/>
            <a:ext cx="7726363" cy="59687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ea typeface="Times New Roman" panose="02020603050405020304" pitchFamily="18" charset="0"/>
              </a:rPr>
              <a:t>Automatic Segmentation – Introduction to SAM</a:t>
            </a:r>
            <a:endParaRPr lang="en-CH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E44B-096C-490A-BF5B-D8D028A5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5263"/>
            <a:ext cx="3667125" cy="107275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C705E-93B7-4553-B70A-791F5B0C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Robotics Semester Project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05F68-4A39-45DE-8F31-C449CD4D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F3F22-C3CF-4E91-AEB5-D2EE681C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0F132C00-D244-F80C-C8BF-01287B1E2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20" y="1625069"/>
            <a:ext cx="8271599" cy="1847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0D2289-15D3-0A82-C0B5-73CE7F9AA1C2}"/>
              </a:ext>
            </a:extLst>
          </p:cNvPr>
          <p:cNvSpPr txBox="1"/>
          <p:nvPr/>
        </p:nvSpPr>
        <p:spPr>
          <a:xfrm>
            <a:off x="616020" y="3376030"/>
            <a:ext cx="49015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Segment Anything Model (SAM) – Architecture Overview [5]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826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E9658F-AFEE-493E-A984-D2476272B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732518"/>
            <a:ext cx="7726363" cy="59687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0000"/>
                </a:solidFill>
                <a:ea typeface="Times New Roman" panose="02020603050405020304" pitchFamily="18" charset="0"/>
              </a:rPr>
              <a:t>Automatic Segmentation – Introduction to SAM</a:t>
            </a:r>
            <a:endParaRPr lang="en-CH" sz="2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3E44B-096C-490A-BF5B-D8D028A5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95263"/>
            <a:ext cx="3667125" cy="107275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DC705E-93B7-4553-B70A-791F5B0C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Robotics Semester Project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05F68-4A39-45DE-8F31-C449CD4DC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F3F22-C3CF-4E91-AEB5-D2EE681C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8" name="Picture 7" descr="A collage of images of various objects&#10;&#10;Description automatically generated">
            <a:extLst>
              <a:ext uri="{FF2B5EF4-FFF2-40B4-BE49-F238E27FC236}">
                <a16:creationId xmlns:a16="http://schemas.microsoft.com/office/drawing/2014/main" id="{5FF0F13A-0861-1F2A-8FE3-06F1A9439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093" y="1190959"/>
            <a:ext cx="2501795" cy="2946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B2B675-0EBA-52AD-7F20-E573742C4EBD}"/>
              </a:ext>
            </a:extLst>
          </p:cNvPr>
          <p:cNvSpPr txBox="1"/>
          <p:nvPr/>
        </p:nvSpPr>
        <p:spPr>
          <a:xfrm>
            <a:off x="1835383" y="4137926"/>
            <a:ext cx="49015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Example images with overlaid masks generated by SAM [5]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88677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8A6C70-7FF5-480A-B09B-7D0A19B2F431}">
  <ds:schemaRefs>
    <ds:schemaRef ds:uri="http://schemas.microsoft.com/office/2006/documentManagement/types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1599</TotalTime>
  <Words>486</Words>
  <Application>Microsoft Office PowerPoint</Application>
  <PresentationFormat>On-screen Show (16:9)</PresentationFormat>
  <Paragraphs>170</Paragraphs>
  <Slides>28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Franklin Gothic Demi Cond</vt:lpstr>
      <vt:lpstr>Times New Roman</vt:lpstr>
      <vt:lpstr>Wingdings</vt:lpstr>
      <vt:lpstr>Thème Office</vt:lpstr>
      <vt:lpstr>Automatic Image Segmentation of Light-Sheet Zebrafish Scans</vt:lpstr>
      <vt:lpstr>Outline</vt:lpstr>
      <vt:lpstr>Background &amp; Objectives</vt:lpstr>
      <vt:lpstr>Goals &amp; Motivation</vt:lpstr>
      <vt:lpstr>Goals &amp; Motivation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Results</vt:lpstr>
      <vt:lpstr>Results </vt:lpstr>
      <vt:lpstr>Results </vt:lpstr>
      <vt:lpstr>Results </vt:lpstr>
      <vt:lpstr>Results </vt:lpstr>
      <vt:lpstr>Results </vt:lpstr>
      <vt:lpstr>Results </vt:lpstr>
      <vt:lpstr>Results </vt:lpstr>
      <vt:lpstr>Discussion</vt:lpstr>
      <vt:lpstr>Discussion </vt:lpstr>
      <vt:lpstr>Discussion </vt:lpstr>
      <vt:lpstr>Summary &amp; Conclusion</vt:lpstr>
      <vt:lpstr>References</vt:lpstr>
      <vt:lpstr>Appendix</vt:lpstr>
      <vt:lpstr>Appendix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Aly El Bindary</cp:lastModifiedBy>
  <cp:revision>73</cp:revision>
  <dcterms:created xsi:type="dcterms:W3CDTF">2019-04-02T06:24:35Z</dcterms:created>
  <dcterms:modified xsi:type="dcterms:W3CDTF">2024-06-04T00:07:21Z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